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79"/>
  </p:notesMasterIdLst>
  <p:sldIdLst>
    <p:sldId id="257" r:id="rId3"/>
    <p:sldId id="406" r:id="rId4"/>
    <p:sldId id="267" r:id="rId5"/>
    <p:sldId id="777" r:id="rId6"/>
    <p:sldId id="775" r:id="rId7"/>
    <p:sldId id="268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759" r:id="rId28"/>
    <p:sldId id="345" r:id="rId29"/>
    <p:sldId id="408" r:id="rId30"/>
    <p:sldId id="347" r:id="rId31"/>
    <p:sldId id="346" r:id="rId32"/>
    <p:sldId id="416" r:id="rId33"/>
    <p:sldId id="348" r:id="rId34"/>
    <p:sldId id="349" r:id="rId35"/>
    <p:sldId id="466" r:id="rId36"/>
    <p:sldId id="744" r:id="rId37"/>
    <p:sldId id="745" r:id="rId38"/>
    <p:sldId id="424" r:id="rId39"/>
    <p:sldId id="754" r:id="rId40"/>
    <p:sldId id="755" r:id="rId41"/>
    <p:sldId id="269" r:id="rId42"/>
    <p:sldId id="776" r:id="rId43"/>
    <p:sldId id="270" r:id="rId44"/>
    <p:sldId id="512" r:id="rId45"/>
    <p:sldId id="513" r:id="rId46"/>
    <p:sldId id="514" r:id="rId47"/>
    <p:sldId id="515" r:id="rId48"/>
    <p:sldId id="516" r:id="rId49"/>
    <p:sldId id="517" r:id="rId50"/>
    <p:sldId id="519" r:id="rId51"/>
    <p:sldId id="778" r:id="rId52"/>
    <p:sldId id="272" r:id="rId53"/>
    <p:sldId id="477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9" r:id="rId63"/>
    <p:sldId id="779" r:id="rId64"/>
    <p:sldId id="271" r:id="rId65"/>
    <p:sldId id="480" r:id="rId66"/>
    <p:sldId id="481" r:id="rId67"/>
    <p:sldId id="482" r:id="rId68"/>
    <p:sldId id="483" r:id="rId69"/>
    <p:sldId id="484" r:id="rId70"/>
    <p:sldId id="485" r:id="rId71"/>
    <p:sldId id="486" r:id="rId72"/>
    <p:sldId id="487" r:id="rId73"/>
    <p:sldId id="522" r:id="rId74"/>
    <p:sldId id="414" r:id="rId75"/>
    <p:sldId id="764" r:id="rId76"/>
    <p:sldId id="746" r:id="rId77"/>
    <p:sldId id="748" r:id="rId78"/>
    <p:sldId id="747" r:id="rId79"/>
    <p:sldId id="749" r:id="rId80"/>
    <p:sldId id="750" r:id="rId81"/>
    <p:sldId id="751" r:id="rId82"/>
    <p:sldId id="752" r:id="rId83"/>
    <p:sldId id="756" r:id="rId84"/>
    <p:sldId id="757" r:id="rId85"/>
    <p:sldId id="758" r:id="rId86"/>
    <p:sldId id="523" r:id="rId87"/>
    <p:sldId id="399" r:id="rId88"/>
    <p:sldId id="488" r:id="rId89"/>
    <p:sldId id="489" r:id="rId90"/>
    <p:sldId id="490" r:id="rId91"/>
    <p:sldId id="491" r:id="rId92"/>
    <p:sldId id="492" r:id="rId93"/>
    <p:sldId id="493" r:id="rId94"/>
    <p:sldId id="494" r:id="rId95"/>
    <p:sldId id="495" r:id="rId96"/>
    <p:sldId id="496" r:id="rId97"/>
    <p:sldId id="497" r:id="rId98"/>
    <p:sldId id="524" r:id="rId99"/>
    <p:sldId id="498" r:id="rId100"/>
    <p:sldId id="499" r:id="rId101"/>
    <p:sldId id="500" r:id="rId102"/>
    <p:sldId id="525" r:id="rId103"/>
    <p:sldId id="501" r:id="rId104"/>
    <p:sldId id="502" r:id="rId105"/>
    <p:sldId id="503" r:id="rId106"/>
    <p:sldId id="504" r:id="rId107"/>
    <p:sldId id="505" r:id="rId108"/>
    <p:sldId id="506" r:id="rId109"/>
    <p:sldId id="507" r:id="rId110"/>
    <p:sldId id="508" r:id="rId111"/>
    <p:sldId id="509" r:id="rId112"/>
    <p:sldId id="511" r:id="rId113"/>
    <p:sldId id="510" r:id="rId114"/>
    <p:sldId id="781" r:id="rId115"/>
    <p:sldId id="358" r:id="rId116"/>
    <p:sldId id="359" r:id="rId117"/>
    <p:sldId id="360" r:id="rId118"/>
    <p:sldId id="361" r:id="rId119"/>
    <p:sldId id="362" r:id="rId120"/>
    <p:sldId id="363" r:id="rId121"/>
    <p:sldId id="364" r:id="rId122"/>
    <p:sldId id="365" r:id="rId123"/>
    <p:sldId id="367" r:id="rId124"/>
    <p:sldId id="368" r:id="rId125"/>
    <p:sldId id="369" r:id="rId126"/>
    <p:sldId id="371" r:id="rId127"/>
    <p:sldId id="372" r:id="rId128"/>
    <p:sldId id="373" r:id="rId129"/>
    <p:sldId id="374" r:id="rId130"/>
    <p:sldId id="761" r:id="rId131"/>
    <p:sldId id="375" r:id="rId132"/>
    <p:sldId id="376" r:id="rId133"/>
    <p:sldId id="378" r:id="rId134"/>
    <p:sldId id="379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445" r:id="rId153"/>
    <p:sldId id="782" r:id="rId154"/>
    <p:sldId id="328" r:id="rId155"/>
    <p:sldId id="426" r:id="rId156"/>
    <p:sldId id="765" r:id="rId157"/>
    <p:sldId id="329" r:id="rId158"/>
    <p:sldId id="353" r:id="rId159"/>
    <p:sldId id="351" r:id="rId160"/>
    <p:sldId id="352" r:id="rId161"/>
    <p:sldId id="417" r:id="rId162"/>
    <p:sldId id="418" r:id="rId163"/>
    <p:sldId id="403" r:id="rId164"/>
    <p:sldId id="324" r:id="rId165"/>
    <p:sldId id="326" r:id="rId166"/>
    <p:sldId id="413" r:id="rId167"/>
    <p:sldId id="412" r:id="rId168"/>
    <p:sldId id="528" r:id="rId169"/>
    <p:sldId id="766" r:id="rId170"/>
    <p:sldId id="767" r:id="rId171"/>
    <p:sldId id="768" r:id="rId172"/>
    <p:sldId id="771" r:id="rId173"/>
    <p:sldId id="772" r:id="rId174"/>
    <p:sldId id="773" r:id="rId175"/>
    <p:sldId id="783" r:id="rId176"/>
    <p:sldId id="407" r:id="rId177"/>
    <p:sldId id="409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C"/>
    <a:srgbClr val="1F9F30"/>
    <a:srgbClr val="11571A"/>
    <a:srgbClr val="0027FF"/>
    <a:srgbClr val="B70050"/>
    <a:srgbClr val="FF9300"/>
    <a:srgbClr val="B70051"/>
    <a:srgbClr val="FFFFFF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11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theme" Target="theme/theme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25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7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43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7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157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9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176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3116" y="6488668"/>
            <a:ext cx="43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Piech +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Sahami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CS106A,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04A53-B3E3-FC4A-B791-09AD1ECD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97056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Functions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 Bridge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DB2E0-44DD-1B42-85B6-F44E7778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80" y="151410"/>
            <a:ext cx="2819400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01084" y="5872976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F40BF-343D-0F46-906C-52E5E5DB5C3B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DEA57-1F16-D942-BA59-D8DC53257DDB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840351-2989-0748-88C0-1FCF0DB6C2E3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63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6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607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43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6" y="5148146"/>
            <a:ext cx="361299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9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00401" y="5504985"/>
            <a:ext cx="10212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7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1700613" y="2304585"/>
            <a:ext cx="218772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843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1F0A951-1969-8449-84A4-1DB54187E7B8}"/>
              </a:ext>
            </a:extLst>
          </p:cNvPr>
          <p:cNvSpPr/>
          <p:nvPr/>
        </p:nvSpPr>
        <p:spPr>
          <a:xfrm>
            <a:off x="1700613" y="2304585"/>
            <a:ext cx="218772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1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58645" y="2683727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41179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3" y="3810000"/>
            <a:ext cx="24755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389972" y="37914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161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608098" y="50797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1B912A-70BB-0D40-9CA4-42AE327B171F}"/>
              </a:ext>
            </a:extLst>
          </p:cNvPr>
          <p:cNvSpPr/>
          <p:nvPr/>
        </p:nvSpPr>
        <p:spPr>
          <a:xfrm>
            <a:off x="2481943" y="5516137"/>
            <a:ext cx="178240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078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1" y="5527288"/>
            <a:ext cx="341091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206446" y="51310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04A61-A444-0947-AE97-AE37EEB563A5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03D0E-A346-E64E-80B1-7B5641F2AA6A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85107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12237" y="5884127"/>
            <a:ext cx="345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236AF-61B5-A843-B7FC-A2469236E74E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D354E-BA65-CC43-ABF1-AB18E260940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168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3559665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3277856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1313884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1" y="1263650"/>
            <a:ext cx="3776870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3395360" y="1255699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306153" y="1474774"/>
            <a:ext cx="3140489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4283482" y="702564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4190613" y="1827308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361784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4299384" y="694613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4206515" y="1819357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133773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1" y="1263650"/>
            <a:ext cx="3633746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379457" y="1279552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/>
              <a:t>Every time a function is called, new memory is created for that call.</a:t>
            </a:r>
          </a:p>
          <a:p>
            <a:pPr marL="0" indent="0" algn="ctr">
              <a:buNone/>
            </a:pPr>
            <a:r>
              <a:rPr lang="en-US" sz="4000" dirty="0"/>
              <a:t>Parameter values are passed in.</a:t>
            </a:r>
          </a:p>
          <a:p>
            <a:pPr marL="0" indent="0" algn="ctr">
              <a:buNone/>
            </a:pPr>
            <a:r>
              <a:rPr lang="en-US" sz="4000" dirty="0"/>
              <a:t>All </a:t>
            </a:r>
            <a:r>
              <a:rPr lang="en-US" sz="4000" i="1" dirty="0"/>
              <a:t>local</a:t>
            </a:r>
            <a:r>
              <a:rPr lang="en-US" sz="4000" dirty="0"/>
              <a:t> variables start fresh (no old values)</a:t>
            </a:r>
          </a:p>
        </p:txBody>
      </p:sp>
    </p:spTree>
    <p:extLst>
      <p:ext uri="{BB962C8B-B14F-4D97-AF65-F5344CB8AC3E}">
        <p14:creationId xmlns:p14="http://schemas.microsoft.com/office/powerpoint/2010/main" val="1564053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677724" y="1482725"/>
            <a:ext cx="373711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90922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4121579" y="1482725"/>
            <a:ext cx="134096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4299384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206515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426757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17471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423283" y="952542"/>
            <a:ext cx="374506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394384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602166" y="6399458"/>
            <a:ext cx="7746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You don’t need a second toaster if you want to toast bagels. Use the same one.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355602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4267578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4174709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376096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4291434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4198565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886973" y="952542"/>
            <a:ext cx="2408596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1345689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395359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4307337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4214468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4315288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4222419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2846567" y="928688"/>
            <a:ext cx="2337683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1345689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function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4091587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If you change a parameter using =, the change does not persist outside the function!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EA0A75-457A-8449-851B-25DAAAA1AB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40454170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cow(grass):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print(grass)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print(“hello world”)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print(“goodbye!”)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functions in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9783" y="3941522"/>
            <a:ext cx="852137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Technically legal, but often a sign at the start that you are confusing definition and calling</a:t>
            </a:r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print(“hello world”)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print(“goodbye!”)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functions in functions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karel_is_awesome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my_bool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Even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 % 2 == 0: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 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 % 2 == 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Divisible By 7</a:t>
            </a:r>
          </a:p>
        </p:txBody>
      </p:sp>
    </p:spTree>
    <p:extLst>
      <p:ext uri="{BB962C8B-B14F-4D97-AF65-F5344CB8AC3E}">
        <p14:creationId xmlns:p14="http://schemas.microsoft.com/office/powerpoint/2010/main" val="7735687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(num, divisor):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num % divisor == 0: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125075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(num, divisor):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 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num % divisor == 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4166672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Can a function return multiple values?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8F0CDA1-0DD9-2041-8E4A-AE7AD39E0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10541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90852" y="854632"/>
            <a:ext cx="4037569" cy="2314884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Values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0" y="4836556"/>
            <a:ext cx="9144000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	 print(str(larger) + ” is bigger.”)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263537" y="1246628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229352" y="8546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286811" y="1252049"/>
            <a:ext cx="22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  <a:p>
            <a:r>
              <a:rPr lang="en-US" dirty="0"/>
              <a:t>5 is bigger.</a:t>
            </a:r>
          </a:p>
        </p:txBody>
      </p:sp>
    </p:spTree>
    <p:extLst>
      <p:ext uri="{BB962C8B-B14F-4D97-AF65-F5344CB8AC3E}">
        <p14:creationId xmlns:p14="http://schemas.microsoft.com/office/powerpoint/2010/main" val="17052248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90852" y="854632"/>
            <a:ext cx="4920535" cy="2314884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order(num1,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num2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num2, num1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Values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0" y="4836556"/>
            <a:ext cx="9144000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FF0000"/>
                </a:solidFill>
                <a:latin typeface="Courier New" charset="0"/>
              </a:rPr>
              <a:t>   smaller, larger = order(5, 1)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	 print(str(smaller) + “ is smaller than “ + str(larger))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263537" y="1246628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229352" y="8546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286811" y="1252049"/>
            <a:ext cx="22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  <a:p>
            <a:r>
              <a:rPr lang="en-US" dirty="0"/>
              <a:t>1 is smaller than 5</a:t>
            </a:r>
          </a:p>
        </p:txBody>
      </p:sp>
    </p:spTree>
    <p:extLst>
      <p:ext uri="{BB962C8B-B14F-4D97-AF65-F5344CB8AC3E}">
        <p14:creationId xmlns:p14="http://schemas.microsoft.com/office/powerpoint/2010/main" val="18380078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Example: Graphics</a:t>
            </a:r>
          </a:p>
        </p:txBody>
      </p:sp>
    </p:spTree>
    <p:extLst>
      <p:ext uri="{BB962C8B-B14F-4D97-AF65-F5344CB8AC3E}">
        <p14:creationId xmlns:p14="http://schemas.microsoft.com/office/powerpoint/2010/main" val="21351465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function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Python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Bonus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function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</a:t>
            </a:r>
            <a:r>
              <a:rPr lang="en-US" sz="2800" b="1" i="1" dirty="0">
                <a:solidFill>
                  <a:srgbClr val="B70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name_of_function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optionally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 </a:t>
            </a:r>
            <a:r>
              <a:rPr lang="en-US" sz="2800" b="1" dirty="0">
                <a:solidFill>
                  <a:srgbClr val="B70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value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name: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function</a:t>
            </a:r>
            <a:endParaRPr lang="en-US" sz="2800" b="1" i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function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return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given back from the function</a:t>
            </a: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Classic Challenge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Perhaps the most underrated concept by students</a:t>
            </a:r>
          </a:p>
        </p:txBody>
      </p:sp>
    </p:spTree>
    <p:extLst>
      <p:ext uri="{BB962C8B-B14F-4D97-AF65-F5344CB8AC3E}">
        <p14:creationId xmlns:p14="http://schemas.microsoft.com/office/powerpoint/2010/main" val="934917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6990" y="3909353"/>
            <a:ext cx="274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function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4758091" cy="1350381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ED4F30-C2D7-A04F-8D19-DF2D67445ACC}"/>
              </a:ext>
            </a:extLst>
          </p:cNvPr>
          <p:cNvSpPr/>
          <p:nvPr/>
        </p:nvSpPr>
        <p:spPr>
          <a:xfrm>
            <a:off x="1921490" y="2102780"/>
            <a:ext cx="3498004" cy="476870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60794-4A2E-6848-A8E0-5FE63D4ABB80}"/>
              </a:ext>
            </a:extLst>
          </p:cNvPr>
          <p:cNvSpPr txBox="1"/>
          <p:nvPr/>
        </p:nvSpPr>
        <p:spPr>
          <a:xfrm>
            <a:off x="2632014" y="1638221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function “call”</a:t>
            </a:r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0812" y="3994922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57813" y="4443953"/>
            <a:ext cx="1425192" cy="4477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357631" y="2081108"/>
            <a:ext cx="2009824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67845" y="1582589"/>
            <a:ext cx="158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given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097" y="3878251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00885" y="4445166"/>
            <a:ext cx="1152638" cy="4762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CE358C-3AA3-8246-9B0F-D74CEA163A72}"/>
              </a:ext>
            </a:extLst>
          </p:cNvPr>
          <p:cNvSpPr/>
          <p:nvPr/>
        </p:nvSpPr>
        <p:spPr>
          <a:xfrm>
            <a:off x="3357631" y="2081108"/>
            <a:ext cx="2009824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685E20-5111-9043-AF82-88681484AF98}"/>
              </a:ext>
            </a:extLst>
          </p:cNvPr>
          <p:cNvSpPr/>
          <p:nvPr/>
        </p:nvSpPr>
        <p:spPr>
          <a:xfrm>
            <a:off x="2400885" y="4445166"/>
            <a:ext cx="1152638" cy="4762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2AF6D-E34F-CE49-8201-C8A979AC9E9E}"/>
              </a:ext>
            </a:extLst>
          </p:cNvPr>
          <p:cNvSpPr txBox="1"/>
          <p:nvPr/>
        </p:nvSpPr>
        <p:spPr>
          <a:xfrm>
            <a:off x="3367845" y="1582589"/>
            <a:ext cx="1552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Arguments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DCD3F-D872-3D4C-8CD6-5C9A9C8111E7}"/>
              </a:ext>
            </a:extLst>
          </p:cNvPr>
          <p:cNvSpPr txBox="1"/>
          <p:nvPr/>
        </p:nvSpPr>
        <p:spPr>
          <a:xfrm>
            <a:off x="2278743" y="3965233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615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function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2841915" cy="4177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BD248A-113E-4041-AE58-3F31768B827C}"/>
              </a:ext>
            </a:extLst>
          </p:cNvPr>
          <p:cNvSpPr/>
          <p:nvPr/>
        </p:nvSpPr>
        <p:spPr>
          <a:xfrm>
            <a:off x="1949362" y="2091272"/>
            <a:ext cx="339453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D62A3-D417-814A-BD47-5FD232219B6C}"/>
              </a:ext>
            </a:extLst>
          </p:cNvPr>
          <p:cNvSpPr txBox="1"/>
          <p:nvPr/>
        </p:nvSpPr>
        <p:spPr>
          <a:xfrm>
            <a:off x="2697518" y="1648939"/>
            <a:ext cx="539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call “evaluates” to the value returned</a:t>
            </a:r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5199" y="1627625"/>
            <a:ext cx="5161379" cy="1602685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3ADB-5B5B-6C49-B4EF-A4F375034FD9}"/>
              </a:ext>
            </a:extLst>
          </p:cNvPr>
          <p:cNvSpPr txBox="1"/>
          <p:nvPr/>
        </p:nvSpPr>
        <p:spPr>
          <a:xfrm>
            <a:off x="1742717" y="1098639"/>
            <a:ext cx="3322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Also a function definition</a:t>
            </a:r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0254" y="1627625"/>
            <a:ext cx="512748" cy="525915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3ADB-5B5B-6C49-B4EF-A4F375034FD9}"/>
              </a:ext>
            </a:extLst>
          </p:cNvPr>
          <p:cNvSpPr txBox="1"/>
          <p:nvPr/>
        </p:nvSpPr>
        <p:spPr>
          <a:xfrm>
            <a:off x="674493" y="1098639"/>
            <a:ext cx="437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No parameters (expects no input)</a:t>
            </a:r>
          </a:p>
        </p:txBody>
      </p:sp>
    </p:spTree>
    <p:extLst>
      <p:ext uri="{BB962C8B-B14F-4D97-AF65-F5344CB8AC3E}">
        <p14:creationId xmlns:p14="http://schemas.microsoft.com/office/powerpoint/2010/main" val="357361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6015" y="2900950"/>
            <a:ext cx="333286" cy="466094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343B8-4645-FC45-92D0-B3BDB6836BE6}"/>
              </a:ext>
            </a:extLst>
          </p:cNvPr>
          <p:cNvSpPr txBox="1"/>
          <p:nvPr/>
        </p:nvSpPr>
        <p:spPr>
          <a:xfrm>
            <a:off x="1221840" y="3173296"/>
            <a:ext cx="441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function ends it “returns”</a:t>
            </a:r>
          </a:p>
        </p:txBody>
      </p:sp>
    </p:spTree>
    <p:extLst>
      <p:ext uri="{BB962C8B-B14F-4D97-AF65-F5344CB8AC3E}">
        <p14:creationId xmlns:p14="http://schemas.microsoft.com/office/powerpoint/2010/main" val="1074728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Parameters let you provide a function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</p:spTree>
    <p:extLst>
      <p:ext uri="{BB962C8B-B14F-4D97-AF65-F5344CB8AC3E}">
        <p14:creationId xmlns:p14="http://schemas.microsoft.com/office/powerpoint/2010/main" val="3489456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293770-FF56-7749-BCDB-5EE8EC6F7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8447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4279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7592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5B417E-AC80-8848-A581-556458665FC1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56DB8-5A4C-224D-B597-E078887D8C75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FA127-6F9B-F240-A3D2-A7BEE9800B06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67630" y="4545980"/>
            <a:ext cx="33565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2796E-3E79-544F-82F8-8F4745A41729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FA71E-1903-1745-B493-2A1110013F1A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9F825-6D08-2042-92B8-8EC258F29878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151554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4947424"/>
            <a:ext cx="2631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437B2-FE3E-204E-887D-95C0389403A4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8B474-35E2-A145-A65F-BB3F1E2E0FBE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3B53F-0241-8541-946B-DC7760E49332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48733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34178" y="2338038"/>
            <a:ext cx="47950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5539D-C58E-994E-9E8D-85043CF9C51B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B5440-E0A7-154C-AB20-6527736A601B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72FE0-46F2-504C-BCD1-5808A14CCC81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3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2706028"/>
            <a:ext cx="53414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26EC42-5CB1-3A40-9415-FA68A991E086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61C64-94F2-1E48-B5AA-D3AC028432DF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457B9-321C-414E-B38A-5CC65706AE4E}"/>
              </a:ext>
            </a:extLst>
          </p:cNvPr>
          <p:cNvSpPr txBox="1"/>
          <p:nvPr/>
        </p:nvSpPr>
        <p:spPr>
          <a:xfrm>
            <a:off x="5249619" y="4457779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</p:txBody>
      </p:sp>
    </p:spTree>
    <p:extLst>
      <p:ext uri="{BB962C8B-B14F-4D97-AF65-F5344CB8AC3E}">
        <p14:creationId xmlns:p14="http://schemas.microsoft.com/office/powerpoint/2010/main" val="3223650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58646" y="3085170"/>
            <a:ext cx="76608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CB7633-BDBA-CD45-A049-46963FACF5B3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2A913-503D-AA46-97DC-0F5D39DB3BC7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2318-6996-4341-9481-110ABDEF9713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2024211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78782" y="3442009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CDD0-329F-9B43-8239-0CF585CD8FC4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A09EA-93DC-C844-AF45-802E2C5719D3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23634-7BD9-BC46-82BB-51C48E704E7C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272281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312236" y="5315415"/>
            <a:ext cx="36798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2C4F7-2563-6F41-956F-F1883CB30DD6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77BE0-46C0-CB48-8081-1AB13C6EC7A1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031A0-A1E8-4C46-8F3A-B7AB12026B85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38386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functions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99683" y="3776489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“hello world”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input(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</a:t>
            </a:r>
            <a:r>
              <a:rPr kumimoji="1" lang="en-US" altLang="ja-JP" b="1" dirty="0">
                <a:solidFill>
                  <a:srgbClr val="0027FF"/>
                </a:solidFill>
                <a:latin typeface="Courier New" charset="0"/>
              </a:rPr>
              <a:t>string please! 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)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turn_right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move()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253566" y="5356165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25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5D8867C-7837-6345-A61C-067E0B4EC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343" y="4104253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float(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“0.42”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93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3709249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CD3E7-EB0D-0C4F-9DA2-41D0F1FD175C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4041A-BCD5-D744-A59D-E6899DC7A7AC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6A0AB-DA6F-294E-89EE-B406F10926A0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01083" y="5151862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3CA6E2-E6A6-B145-9CE6-D7E14669D501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D9FC2-A8DE-754B-AE9A-72A521EB511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41DC-2597-434C-B3F8-FA6EE3948FC2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88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769434" y="5519853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4DE6F-7EE8-AC49-BBF9-81616061C5D7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D81B7-ABCC-6547-970D-C721728490C1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98DC-CA6B-3E4A-BD6C-30E66813B411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80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006148" y="2315736"/>
            <a:ext cx="362567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580832-6DC2-7D41-812A-231BD34E8BFE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03BCE-AC69-D942-BDEF-F0B8566EBBD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B9BB8-E626-8447-8646-8E2EB1C16308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7A-99D0-A846-BC12-2073C99DA752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956AB-66B8-5B41-B614-AC259CE346B1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5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529413" y="2324282"/>
            <a:ext cx="93149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661BF9-0A8B-C647-A28D-54C7B18C4298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95286-1E97-A549-9662-248EF826A463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19E70-E901-514B-AC99-2DD14A29973B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39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51828-99E9-7F49-8AF5-13167A21DED7}"/>
              </a:ext>
            </a:extLst>
          </p:cNvPr>
          <p:cNvSpPr/>
          <p:nvPr/>
        </p:nvSpPr>
        <p:spPr>
          <a:xfrm>
            <a:off x="3529413" y="2324282"/>
            <a:ext cx="93149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CB78FC-329D-ED49-B06C-C6BB80C7501A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CEB62-F084-434F-BDE2-FF24FC367EDE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7973E-1C82-B544-B889-B575313E56F9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7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858646" y="2683727"/>
            <a:ext cx="236405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2B93B8-A3A6-A34D-95EE-F5A7693D4707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7B11F-1BAD-DB4C-93EF-0C5453EFEF05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86597-B162-B04F-978D-9E32B1A7A599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12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393904" y="3074020"/>
            <a:ext cx="39809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4AC0E4-AA87-DA47-86DA-17834F2A454F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ACA7-B56A-034F-88D9-CDD6A91AAF33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F58FE-6E82-B341-AC58-9A0E750E5265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2839099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F4624-480C-FE4B-8AAD-0D3DB30E2CD3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5ABC1-803F-4545-B99F-41262BE9920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D1725-2C81-FD43-B21D-7AA93F6E2D09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248342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chemeClr val="bg2"/>
                </a:solidFill>
                <a:latin typeface="Times" charset="0"/>
                <a:cs typeface="Times" charset="0"/>
              </a:rPr>
              <a:t>   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function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33185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B70050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739035" y="5096108"/>
            <a:ext cx="7348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 difference with python functions: </a:t>
            </a:r>
          </a:p>
          <a:p>
            <a:pPr algn="ctr"/>
            <a:r>
              <a:rPr lang="en-US" sz="2400" dirty="0"/>
              <a:t>Python functions can </a:t>
            </a:r>
            <a:r>
              <a:rPr lang="en-US" sz="2400" b="1" dirty="0"/>
              <a:t>take in data</a:t>
            </a:r>
            <a:r>
              <a:rPr lang="en-US" sz="2400" dirty="0"/>
              <a:t>, and can </a:t>
            </a:r>
            <a:r>
              <a:rPr lang="en-US" sz="2400" b="1" dirty="0"/>
              <a:t>return data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FC4BA-5503-4B40-B5E1-790918DC9394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B202-10ED-CD4A-AACF-75B9EE9150D8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6A8F2-4B8E-3142-90ED-F8A1D452B72E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815213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5872976"/>
            <a:ext cx="31223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48650-6216-DF42-9168-F81D3A3788A0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88A70-0B81-644A-9A2E-107463B6A8C1}"/>
              </a:ext>
            </a:extLst>
          </p:cNvPr>
          <p:cNvSpPr txBox="1"/>
          <p:nvPr/>
        </p:nvSpPr>
        <p:spPr>
          <a:xfrm>
            <a:off x="5798911" y="727503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8660A-0EC1-BF43-A707-69F973C47657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121526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882969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E65F3-6863-9548-BC36-04ACE88EFF93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0447F-A548-1C42-B995-83C55BF3D369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FAF13-DE33-734F-AEEC-2D242B91F9D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6478" y="4423318"/>
            <a:ext cx="334536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7B60C-16EB-B14E-AE3A-1576DFC10E69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654B1-7C21-AB4A-A330-28E44FDF31F7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B11FB-8572-FA42-A5ED-8DBD47CF931B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9951333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18821" y="4774216"/>
            <a:ext cx="317267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137F3-2983-F543-94BC-AFEBD4F4D76F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460AA-306D-4146-83D4-B96E5000511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D5E98-A424-7341-9778-EB14CE0B5959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429336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1039358" y="2338040"/>
            <a:ext cx="40539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91E3E1-8065-C24E-A788-88406D4C9897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B19F5-DEDD-9446-91B2-E577C9B23325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8A9C85-B205-5646-9C24-986F9AF7407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1435644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386219" y="2286765"/>
            <a:ext cx="141651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C2D69-88C9-A144-91A1-E7F8FD53E610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E6E72-A216-EA47-9601-20EBEA2D9EB5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B336AB-99CB-B744-98C1-ECF7A0ED031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3679600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903250" y="2694879"/>
            <a:ext cx="378026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C68-9608-3C42-99D2-7305E4B091EA}"/>
              </a:ext>
            </a:extLst>
          </p:cNvPr>
          <p:cNvSpPr txBox="1"/>
          <p:nvPr/>
        </p:nvSpPr>
        <p:spPr>
          <a:xfrm>
            <a:off x="4828476" y="269859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4E88A-FDFC-DE4B-ADFB-9CEA5E20AB86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8BE07-B506-3540-9EC7-B7319390D5C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642D9-F85E-4642-86BE-68C65F84F830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873578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47065" y="4780157"/>
            <a:ext cx="312234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3726174" y="437273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D7F6A-4434-9444-A4B4-EDCB15E3EF5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AD7F0-AFDB-9947-BB65-9049BC43BCFE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2CCC5-5972-E548-99A7-C05ED3C9EDD4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63735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465491" y="3992137"/>
            <a:ext cx="185820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main_toaster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69796" y="4780157"/>
            <a:ext cx="483025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76E982-5440-C04F-8A64-64425AC4431C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E2B5B-F588-3947-A176-488E6B074F36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281A7-9896-044B-9018-5A73E844CAF1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DF7E3-78DC-654D-94E7-62E49C95B78A}"/>
              </a:ext>
            </a:extLst>
          </p:cNvPr>
          <p:cNvSpPr txBox="1"/>
          <p:nvPr/>
        </p:nvSpPr>
        <p:spPr>
          <a:xfrm>
            <a:off x="3726174" y="437273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00673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36343" y="5159298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EB965-3CE2-7443-B84F-1AC12C680ADF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F9285-1DAA-1E44-ADC6-41871430146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B9C3-CF5D-AF4A-B252-B4D0D22910A9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233734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9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FF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(5.2)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FF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(9.1)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70408-308F-8440-A0A3-84F6B8C16B22}"/>
              </a:ext>
            </a:extLst>
          </p:cNvPr>
          <p:cNvSpPr txBox="1"/>
          <p:nvPr/>
        </p:nvSpPr>
        <p:spPr>
          <a:xfrm>
            <a:off x="1734210" y="5573713"/>
            <a:ext cx="56755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If a method returns something, you can use it directly in an expression!</a:t>
            </a:r>
          </a:p>
        </p:txBody>
      </p:sp>
    </p:spTree>
    <p:extLst>
      <p:ext uri="{BB962C8B-B14F-4D97-AF65-F5344CB8AC3E}">
        <p14:creationId xmlns:p14="http://schemas.microsoft.com/office/powerpoint/2010/main" val="103226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316299" y="4421755"/>
            <a:ext cx="225598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74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99821" y="4789224"/>
            <a:ext cx="3161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16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99821" y="4789224"/>
            <a:ext cx="3161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A7AE7-BCC8-6E47-BA9E-6FD0758EE03A}"/>
              </a:ext>
            </a:extLst>
          </p:cNvPr>
          <p:cNvSpPr txBox="1"/>
          <p:nvPr/>
        </p:nvSpPr>
        <p:spPr>
          <a:xfrm>
            <a:off x="3230517" y="4355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3684313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828942" y="4789224"/>
            <a:ext cx="450363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A7AE7-BCC8-6E47-BA9E-6FD0758EE03A}"/>
              </a:ext>
            </a:extLst>
          </p:cNvPr>
          <p:cNvSpPr txBox="1"/>
          <p:nvPr/>
        </p:nvSpPr>
        <p:spPr>
          <a:xfrm>
            <a:off x="3230517" y="4355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24165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82625" y="5182330"/>
            <a:ext cx="31790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8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82625" y="5182330"/>
            <a:ext cx="31790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7D095-572F-F645-B45A-FC58398FE8FC}"/>
              </a:ext>
            </a:extLst>
          </p:cNvPr>
          <p:cNvSpPr txBox="1"/>
          <p:nvPr/>
        </p:nvSpPr>
        <p:spPr>
          <a:xfrm>
            <a:off x="3119422" y="565460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910.0</a:t>
            </a:r>
          </a:p>
        </p:txBody>
      </p:sp>
    </p:spTree>
    <p:extLst>
      <p:ext uri="{BB962C8B-B14F-4D97-AF65-F5344CB8AC3E}">
        <p14:creationId xmlns:p14="http://schemas.microsoft.com/office/powerpoint/2010/main" val="27025525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  <a:p>
            <a:r>
              <a:rPr lang="en-US" dirty="0"/>
              <a:t>910.0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820396" y="5182330"/>
            <a:ext cx="454636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7D095-572F-F645-B45A-FC58398FE8FC}"/>
              </a:ext>
            </a:extLst>
          </p:cNvPr>
          <p:cNvSpPr txBox="1"/>
          <p:nvPr/>
        </p:nvSpPr>
        <p:spPr>
          <a:xfrm>
            <a:off x="3119422" y="565460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910.0</a:t>
            </a:r>
          </a:p>
        </p:txBody>
      </p:sp>
    </p:spTree>
    <p:extLst>
      <p:ext uri="{BB962C8B-B14F-4D97-AF65-F5344CB8AC3E}">
        <p14:creationId xmlns:p14="http://schemas.microsoft.com/office/powerpoint/2010/main" val="3213949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F340AE3-8FE7-6647-932F-72B35CBC8C2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Contrasting Case: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FFDCD7-4B2A-9848-9746-E1C94A06A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7688" y="1679976"/>
            <a:ext cx="6734086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B050"/>
                </a:solidFill>
                <a:latin typeface="Courier New" charset="0"/>
              </a:rPr>
              <a:t># How is this function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meters_to_cm_case1(meters):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B050"/>
                </a:solidFill>
                <a:latin typeface="Courier New" charset="0"/>
              </a:rPr>
              <a:t># Different than this function?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0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meters_to_cm_case2(meters):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print(100 * meters)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65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</p:spTree>
    <p:extLst>
      <p:ext uri="{BB962C8B-B14F-4D97-AF65-F5344CB8AC3E}">
        <p14:creationId xmlns:p14="http://schemas.microsoft.com/office/powerpoint/2010/main" val="9320761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293770-FF56-7749-BCDB-5EE8EC6F7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75501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046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6479" y="5148147"/>
            <a:ext cx="33565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492E97-A315-3043-B830-F7440B113B9E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86D05-DA67-4A45-A9B1-6FF2570930BB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64559-9AE0-C441-8E9D-A6E45AE85DB0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19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36341" y="5493835"/>
            <a:ext cx="438242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41B1B-29FA-BF42-AC1E-26F1286C7D3F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3A5BC-C7BB-5F46-9AA3-E5DD8C04C91F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92E5A-B90D-1F4A-B836-68198FE8B5A4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703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22702" y="5504986"/>
            <a:ext cx="103310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1800D-871D-E34C-9E45-7A0FFD86FD23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FE697-29F3-1E41-BF9E-2F197FA6D949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E7D1-2921-C442-A726-2266C118CF75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5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26250" y="2338040"/>
            <a:ext cx="216208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8350C-6D9E-D440-AD6A-395B536AC2C8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14D38-3DC6-1440-A9FD-75181B6848F9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5D91-DD01-584C-8A17-86AF57E2F2DC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722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17705" y="2338040"/>
            <a:ext cx="21706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1FB1D-E15B-D243-A730-A43CE57F6153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E9747-B6F1-484D-8CE9-ABD06BAACCE3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6CEFD3-5D14-B04E-986B-56F1BED746D8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32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09160" y="2338040"/>
            <a:ext cx="21877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5F06A-F0F8-834C-B67E-E044303B91F0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24440-C4CB-B24C-A96D-108D850A3661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534C2-9A36-174F-801A-33DBDD72589A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86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09160" y="2338040"/>
            <a:ext cx="21877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F1C6D-A624-9346-8D9D-385CA44BEEF0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CE9ED-8247-854C-89E8-182E16E634E6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29218-1D24-294D-8E00-325C1CB91DEA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92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69796" y="2672576"/>
            <a:ext cx="343457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D2C28B-FE6F-7C40-8B31-BE6BC77DFCF4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219D6-6D13-8E48-B6FD-07FD58F027B8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DD2B3-0E05-604E-9B29-A375AB6C33F2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14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73671F-D9C3-1D4F-97D2-D83A71FB6997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88367A-2403-4B4F-9B65-5DB6E1D675E7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85A7E-6590-A041-AA72-DFA266099819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917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003289" y="30442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02563-6B8E-E044-B73A-846AE86C8CBB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9F77F-0AC2-DD4F-AEFB-B588CA4AB270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48414-44AB-BF40-AB11-00BD669ED2D7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764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481943" y="5516137"/>
            <a:ext cx="178240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616228" y="50823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AFE77-72A4-DA46-B6E6-820ACB03D941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15D79-38BC-044F-ACF0-FEF529FD2D9F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A1DC-4B95-1644-8A44-8964820012AD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20AE2-D7E1-FA42-B56E-BF7D44850FC7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6CC9C-A4D9-8A49-BB17-8C6A656D3AA6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4FD44-9BBA-9C4E-8DC0-E9E6FC60CF28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C419F6-6529-AE46-A913-2722D48DC0E0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A4C41-501B-B746-8915-C67B9195FD4B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5761F-576E-AB46-973D-CF69B885F765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68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607681" y="50908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639E6B-5D4E-A543-B488-423B6C1061A6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FC066-DE68-0E4B-9838-61972D4E2336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E6EFF-B6CF-2C49-A007-C93BFD2CB740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8F0D86-AABA-624A-9485-E0A6533680F1}"/>
              </a:ext>
            </a:extLst>
          </p:cNvPr>
          <p:cNvSpPr/>
          <p:nvPr/>
        </p:nvSpPr>
        <p:spPr>
          <a:xfrm>
            <a:off x="2481943" y="5516137"/>
            <a:ext cx="178240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74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25191" y="5516137"/>
            <a:ext cx="346479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154755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7F78B9-B6B9-E04E-B6C1-84178473E8FC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E484D0-D638-F249-B629-760FEBC0A9F2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A3E5C-BF9A-5B42-94E4-A758C619E3DB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3473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6398</Words>
  <Application>Microsoft Macintosh PowerPoint</Application>
  <PresentationFormat>On-screen Show (4:3)</PresentationFormat>
  <Paragraphs>1899</Paragraphs>
  <Slides>176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176</vt:i4>
      </vt:variant>
    </vt:vector>
  </HeadingPairs>
  <TitlesOfParts>
    <vt:vector size="192" baseType="lpstr">
      <vt:lpstr>Arial</vt:lpstr>
      <vt:lpstr>Calibri</vt:lpstr>
      <vt:lpstr>Century Gothic</vt:lpstr>
      <vt:lpstr>Chalkboard</vt:lpstr>
      <vt:lpstr>Charcoal CY</vt:lpstr>
      <vt:lpstr>Consolas</vt:lpstr>
      <vt:lpstr>Courier</vt:lpstr>
      <vt:lpstr>Courier New</vt:lpstr>
      <vt:lpstr>Helvetica</vt:lpstr>
      <vt:lpstr>Helvetica Neue</vt:lpstr>
      <vt:lpstr>Menlo</vt:lpstr>
      <vt:lpstr>Monotype Sorts</vt:lpstr>
      <vt:lpstr>Times</vt:lpstr>
      <vt:lpstr>Times New Roman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107</cp:revision>
  <cp:lastPrinted>2018-01-24T22:54:05Z</cp:lastPrinted>
  <dcterms:created xsi:type="dcterms:W3CDTF">2016-06-22T10:46:22Z</dcterms:created>
  <dcterms:modified xsi:type="dcterms:W3CDTF">2020-08-10T16:43:29Z</dcterms:modified>
</cp:coreProperties>
</file>